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56" r:id="rId2"/>
    <p:sldId id="401" r:id="rId3"/>
    <p:sldId id="406" r:id="rId4"/>
    <p:sldId id="370" r:id="rId5"/>
    <p:sldId id="505" r:id="rId6"/>
    <p:sldId id="500" r:id="rId7"/>
    <p:sldId id="501" r:id="rId8"/>
    <p:sldId id="502" r:id="rId9"/>
    <p:sldId id="503" r:id="rId10"/>
    <p:sldId id="504" r:id="rId11"/>
    <p:sldId id="376" r:id="rId12"/>
    <p:sldId id="395" r:id="rId13"/>
    <p:sldId id="377" r:id="rId14"/>
    <p:sldId id="461" r:id="rId15"/>
    <p:sldId id="378" r:id="rId16"/>
    <p:sldId id="492" r:id="rId17"/>
    <p:sldId id="493" r:id="rId18"/>
    <p:sldId id="495" r:id="rId19"/>
    <p:sldId id="496" r:id="rId20"/>
    <p:sldId id="506" r:id="rId21"/>
    <p:sldId id="462" r:id="rId22"/>
    <p:sldId id="463" r:id="rId23"/>
    <p:sldId id="464" r:id="rId24"/>
    <p:sldId id="465" r:id="rId25"/>
    <p:sldId id="508" r:id="rId26"/>
    <p:sldId id="494" r:id="rId27"/>
    <p:sldId id="467" r:id="rId28"/>
    <p:sldId id="497" r:id="rId29"/>
    <p:sldId id="479" r:id="rId30"/>
    <p:sldId id="498" r:id="rId31"/>
    <p:sldId id="480" r:id="rId32"/>
    <p:sldId id="499" r:id="rId33"/>
    <p:sldId id="469" r:id="rId34"/>
    <p:sldId id="470" r:id="rId35"/>
    <p:sldId id="471" r:id="rId36"/>
    <p:sldId id="472" r:id="rId37"/>
    <p:sldId id="473" r:id="rId38"/>
    <p:sldId id="474" r:id="rId39"/>
    <p:sldId id="455" r:id="rId40"/>
    <p:sldId id="456" r:id="rId41"/>
    <p:sldId id="457" r:id="rId42"/>
    <p:sldId id="483" r:id="rId43"/>
    <p:sldId id="484" r:id="rId44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5482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87" d="100"/>
          <a:sy n="87" d="100"/>
        </p:scale>
        <p:origin x="-1109" y="-8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5CDAC-D627-4E87-877A-1B781DD4CADC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DD8A-FD4C-4C63-90D4-202AFE80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DDD8A-FD4C-4C63-90D4-202AFE8080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6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22697" y="1379513"/>
            <a:ext cx="6862345" cy="1226567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CFD5-C4DF-4EBC-B718-C69ED2FBDE6F}" type="datetime1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6"/>
          <p:cNvSpPr/>
          <p:nvPr userDrawn="1"/>
        </p:nvSpPr>
        <p:spPr>
          <a:xfrm>
            <a:off x="331006" y="0"/>
            <a:ext cx="2144688" cy="6858000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1" y="0"/>
            <a:ext cx="2222697" cy="6858000"/>
          </a:xfrm>
          <a:custGeom>
            <a:avLst/>
            <a:gdLst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  <a:gd name="connsiteX0" fmla="*/ 0 w 2144688"/>
              <a:gd name="connsiteY0" fmla="*/ 0 h 6858000"/>
              <a:gd name="connsiteX1" fmla="*/ 2144688 w 2144688"/>
              <a:gd name="connsiteY1" fmla="*/ 0 h 6858000"/>
              <a:gd name="connsiteX2" fmla="*/ 2144688 w 2144688"/>
              <a:gd name="connsiteY2" fmla="*/ 6858000 h 6858000"/>
              <a:gd name="connsiteX3" fmla="*/ 0 w 2144688"/>
              <a:gd name="connsiteY3" fmla="*/ 6858000 h 6858000"/>
              <a:gd name="connsiteX4" fmla="*/ 0 w 214468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88" h="6858000">
                <a:moveTo>
                  <a:pt x="0" y="0"/>
                </a:moveTo>
                <a:lnTo>
                  <a:pt x="2144688" y="0"/>
                </a:lnTo>
                <a:cubicBezTo>
                  <a:pt x="1083331" y="2392136"/>
                  <a:pt x="1320095" y="4678136"/>
                  <a:pt x="2144688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1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48CD7-D367-43D5-B461-ACE552E75063}" type="datetime1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0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9E79-7361-4780-8BEF-7EDE3708298A}" type="datetime1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5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 smtClean="0"/>
              <a:t> 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2E3C-B70B-437C-85CF-1286301B9CBA}" type="datetime1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4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9A20-5B3D-4D98-A822-26B93D177A40}" type="datetime1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CD4CE-9E43-4F70-A9D8-A2130CA7D92A}" type="datetime1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8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2BD92-DA3E-4A0B-90C9-7DE5E15B6E96}" type="datetime1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4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2B83A-F366-424E-B742-340ACF856BB5}" type="datetime1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6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D68B-5DBD-48E9-A8D4-FCBC4B3DD9C6}" type="datetime1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3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B534F-7D16-467B-9320-91F98915D181}" type="datetime1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04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0A91F-2F8D-4486-A69D-D680F95444B0}" type="datetime1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27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124744"/>
            <a:ext cx="89154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8BBEA-E8DD-414A-BF68-FC2AFA7CFF2D}" type="datetime1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39555" y="6619888"/>
            <a:ext cx="9945555" cy="238111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16496" y="216024"/>
            <a:ext cx="6480720" cy="836712"/>
          </a:xfrm>
          <a:prstGeom prst="roundRect">
            <a:avLst>
              <a:gd name="adj" fmla="val 22522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53433" y="6453337"/>
            <a:ext cx="5572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BDE3FE7-3AEA-4B05-AC5A-802D1816AC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88505" y="260649"/>
            <a:ext cx="6340771" cy="734006"/>
          </a:xfrm>
          <a:prstGeom prst="roundRect">
            <a:avLst>
              <a:gd name="adj" fmla="val 2252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137" y="197768"/>
            <a:ext cx="6201139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  마스터 제목 스타일 편집</a:t>
            </a:r>
            <a:endParaRPr lang="ko-KR" altLang="en-US" dirty="0"/>
          </a:p>
        </p:txBody>
      </p:sp>
      <p:sp>
        <p:nvSpPr>
          <p:cNvPr id="12" name="직사각형 7"/>
          <p:cNvSpPr/>
          <p:nvPr/>
        </p:nvSpPr>
        <p:spPr>
          <a:xfrm>
            <a:off x="-39555" y="6453337"/>
            <a:ext cx="9945555" cy="365125"/>
          </a:xfrm>
          <a:custGeom>
            <a:avLst/>
            <a:gdLst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  <a:gd name="connsiteX0" fmla="*/ 0 w 9945555"/>
              <a:gd name="connsiteY0" fmla="*/ 0 h 238111"/>
              <a:gd name="connsiteX1" fmla="*/ 9945555 w 9945555"/>
              <a:gd name="connsiteY1" fmla="*/ 0 h 238111"/>
              <a:gd name="connsiteX2" fmla="*/ 9945555 w 9945555"/>
              <a:gd name="connsiteY2" fmla="*/ 238111 h 238111"/>
              <a:gd name="connsiteX3" fmla="*/ 0 w 9945555"/>
              <a:gd name="connsiteY3" fmla="*/ 238111 h 238111"/>
              <a:gd name="connsiteX4" fmla="*/ 0 w 9945555"/>
              <a:gd name="connsiteY4" fmla="*/ 0 h 2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555" h="238111">
                <a:moveTo>
                  <a:pt x="0" y="0"/>
                </a:moveTo>
                <a:cubicBezTo>
                  <a:pt x="3364170" y="326571"/>
                  <a:pt x="6614042" y="171450"/>
                  <a:pt x="9945555" y="0"/>
                </a:cubicBezTo>
                <a:lnTo>
                  <a:pt x="9945555" y="238111"/>
                </a:lnTo>
                <a:lnTo>
                  <a:pt x="0" y="2381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Picture 6" descr="html5 &amp; css3 – Institute of Software Technologie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6046207"/>
            <a:ext cx="1200394" cy="62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2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200" kern="1200">
          <a:solidFill>
            <a:sysClr val="windowText" lastClr="000000"/>
          </a:solidFill>
          <a:latin typeface="휴먼엑스포" panose="02030504000101010101" pitchFamily="18" charset="-127"/>
          <a:ea typeface="휴먼엑스포" panose="02030504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76736" y="2060848"/>
            <a:ext cx="6120680" cy="1226567"/>
          </a:xfrm>
        </p:spPr>
        <p:txBody>
          <a:bodyPr>
            <a:noAutofit/>
          </a:bodyPr>
          <a:lstStyle/>
          <a:p>
            <a:pPr algn="l"/>
            <a:r>
              <a:rPr lang="en-US" altLang="ko-KR" b="1" dirty="0">
                <a:solidFill>
                  <a:schemeClr val="tx1"/>
                </a:solidFill>
              </a:rPr>
              <a:t>5</a:t>
            </a:r>
            <a:r>
              <a:rPr lang="ko-KR" altLang="en-US" b="1" dirty="0" smtClean="0">
                <a:solidFill>
                  <a:schemeClr val="tx1"/>
                </a:solidFill>
              </a:rPr>
              <a:t>강</a:t>
            </a:r>
            <a:r>
              <a:rPr lang="en-US" altLang="ko-KR" b="1" dirty="0" smtClean="0">
                <a:solidFill>
                  <a:schemeClr val="tx1"/>
                </a:solidFill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</a:rPr>
              <a:t>박스 모델 </a:t>
            </a:r>
            <a:r>
              <a:rPr lang="en-US" altLang="ko-KR" b="1" dirty="0" smtClean="0">
                <a:solidFill>
                  <a:schemeClr val="tx1"/>
                </a:solidFill>
              </a:rPr>
              <a:t>&amp; </a:t>
            </a:r>
            <a:r>
              <a:rPr lang="ko-KR" altLang="en-US" b="1" dirty="0" smtClean="0">
                <a:solidFill>
                  <a:schemeClr val="tx1"/>
                </a:solidFill>
              </a:rPr>
              <a:t>배</a:t>
            </a:r>
            <a:r>
              <a:rPr lang="ko-KR" altLang="en-US" b="1" dirty="0">
                <a:solidFill>
                  <a:schemeClr val="tx1"/>
                </a:solidFill>
              </a:rPr>
              <a:t>치</a:t>
            </a:r>
          </a:p>
        </p:txBody>
      </p:sp>
      <p:sp>
        <p:nvSpPr>
          <p:cNvPr id="3" name="AutoShape 2" descr="HTML5 Introduction &amp; Syntax | Poiema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216" y="4077072"/>
            <a:ext cx="1575755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바깥 여백 </a:t>
            </a:r>
            <a:r>
              <a:rPr lang="en-US" altLang="ko-KR" sz="2800" dirty="0"/>
              <a:t>- margin </a:t>
            </a:r>
            <a:r>
              <a:rPr lang="ko-KR" altLang="en-US" sz="2800" dirty="0"/>
              <a:t>속성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1318524"/>
            <a:ext cx="84969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     </a:t>
            </a:r>
            <a:r>
              <a:rPr lang="en-US" altLang="ko-KR" b="1" dirty="0" smtClean="0">
                <a:solidFill>
                  <a:srgbClr val="C00000"/>
                </a:solidFill>
              </a:rPr>
              <a:t>margin </a:t>
            </a:r>
            <a:r>
              <a:rPr lang="ko-KR" altLang="en-US" b="1" dirty="0" smtClean="0">
                <a:solidFill>
                  <a:srgbClr val="C00000"/>
                </a:solidFill>
              </a:rPr>
              <a:t>속성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가운데 정렬하기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21"/>
          <a:stretch/>
        </p:blipFill>
        <p:spPr>
          <a:xfrm>
            <a:off x="1424608" y="2260563"/>
            <a:ext cx="3463651" cy="21602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496616" y="4563779"/>
            <a:ext cx="6408712" cy="95345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argin:0</a:t>
            </a:r>
            <a:r>
              <a:rPr lang="en-US" altLang="ko-KR" sz="1600" dirty="0" smtClean="0"/>
              <a:t> auto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요소의 너비 값을 뺀 나머지 공간의 좌우 마진을 똑같이 맞춘다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811" y="2805990"/>
            <a:ext cx="4401164" cy="13622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241032" y="2260563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C00000"/>
                </a:solidFill>
              </a:rPr>
              <a:t>m</a:t>
            </a:r>
            <a:r>
              <a:rPr lang="en-US" altLang="ko-KR" sz="1600" dirty="0" smtClean="0">
                <a:solidFill>
                  <a:srgbClr val="C00000"/>
                </a:solidFill>
              </a:rPr>
              <a:t>argin-center.html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1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테두리 관련 속성들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20552" y="1256599"/>
            <a:ext cx="812211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C00000"/>
                </a:solidFill>
              </a:rPr>
              <a:t>테두리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(Border)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4</a:t>
            </a:r>
            <a:r>
              <a:rPr lang="ko-KR" altLang="en-US" sz="1600" dirty="0" smtClean="0"/>
              <a:t>개 방향의 값을 한꺼번에 지정할 때는 방향 순서를 지켜야 함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C00000"/>
                </a:solidFill>
              </a:rPr>
              <a:t>b</a:t>
            </a:r>
            <a:r>
              <a:rPr lang="en-US" altLang="ko-KR" dirty="0" smtClean="0">
                <a:solidFill>
                  <a:srgbClr val="C00000"/>
                </a:solidFill>
              </a:rPr>
              <a:t>order-width</a:t>
            </a:r>
            <a:r>
              <a:rPr lang="en-US" altLang="ko-KR" dirty="0" smtClean="0"/>
              <a:t>: top -&gt; right -&gt; bottom -&gt; left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2144688" y="3057877"/>
            <a:ext cx="3203821" cy="310742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마진</a:t>
            </a:r>
            <a:r>
              <a:rPr lang="en-US" altLang="ko-KR" sz="1600" dirty="0" smtClean="0"/>
              <a:t>(margin)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ko-KR" altLang="en-US" sz="1600" dirty="0"/>
          </a:p>
        </p:txBody>
      </p:sp>
      <p:sp>
        <p:nvSpPr>
          <p:cNvPr id="12" name="직사각형 11"/>
          <p:cNvSpPr/>
          <p:nvPr/>
        </p:nvSpPr>
        <p:spPr>
          <a:xfrm>
            <a:off x="2437170" y="3366905"/>
            <a:ext cx="2583389" cy="241226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테두리</a:t>
            </a:r>
            <a:r>
              <a:rPr lang="en-US" altLang="ko-KR" sz="1600" dirty="0" smtClean="0"/>
              <a:t>(border)</a:t>
            </a:r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2727451" y="3851477"/>
            <a:ext cx="1993928" cy="1688726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패딩</a:t>
            </a:r>
            <a:r>
              <a:rPr lang="en-US" altLang="ko-KR" sz="1600" dirty="0" smtClean="0"/>
              <a:t>(padding)</a:t>
            </a:r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ko-KR" altLang="en-US" sz="1600" dirty="0"/>
          </a:p>
        </p:txBody>
      </p:sp>
      <p:sp>
        <p:nvSpPr>
          <p:cNvPr id="14" name="직사각형 13"/>
          <p:cNvSpPr/>
          <p:nvPr/>
        </p:nvSpPr>
        <p:spPr>
          <a:xfrm>
            <a:off x="3008784" y="4385802"/>
            <a:ext cx="1440160" cy="854804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콘텐츠</a:t>
            </a:r>
            <a:r>
              <a:rPr lang="ko-KR" altLang="en-US" sz="1600" dirty="0" smtClean="0"/>
              <a:t> 영역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400379" y="259365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top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57056" y="424225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right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49744" y="6237312"/>
            <a:ext cx="10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bottom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52600" y="432650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left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9" name="꺾인 연결선 18"/>
          <p:cNvCxnSpPr>
            <a:stCxn id="15" idx="3"/>
            <a:endCxn id="16" idx="0"/>
          </p:cNvCxnSpPr>
          <p:nvPr/>
        </p:nvCxnSpPr>
        <p:spPr>
          <a:xfrm>
            <a:off x="4048451" y="2778318"/>
            <a:ext cx="1804649" cy="1463940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6" idx="2"/>
            <a:endCxn id="17" idx="3"/>
          </p:cNvCxnSpPr>
          <p:nvPr/>
        </p:nvCxnSpPr>
        <p:spPr>
          <a:xfrm rot="5400000">
            <a:off x="4218286" y="4787164"/>
            <a:ext cx="1810388" cy="1459240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7" idx="1"/>
            <a:endCxn id="18" idx="2"/>
          </p:cNvCxnSpPr>
          <p:nvPr/>
        </p:nvCxnSpPr>
        <p:spPr>
          <a:xfrm rot="10800000">
            <a:off x="1676636" y="4695840"/>
            <a:ext cx="1673108" cy="1726138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30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테두리 관련 속성들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9312" y="1362834"/>
            <a:ext cx="6795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border-style/ border-width / border-color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59850" y="1844824"/>
            <a:ext cx="172819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border.html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83" y="2348880"/>
            <a:ext cx="2179509" cy="35588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936" y="1854732"/>
            <a:ext cx="3471363" cy="466231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312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테두리 관련 속성들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64568" y="1268760"/>
            <a:ext cx="849694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border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색상</a:t>
            </a:r>
            <a:r>
              <a:rPr lang="en-US" altLang="ko-KR" b="1" dirty="0" smtClean="0">
                <a:solidFill>
                  <a:srgbClr val="C00000"/>
                </a:solidFill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</a:rPr>
              <a:t>두께</a:t>
            </a:r>
            <a:r>
              <a:rPr lang="en-US" altLang="ko-KR" b="1" dirty="0" smtClean="0">
                <a:solidFill>
                  <a:srgbClr val="C00000"/>
                </a:solidFill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</a:rPr>
              <a:t>색상 등을 한꺼번에 묶어 표기</a:t>
            </a:r>
            <a:endParaRPr lang="en-US" altLang="ko-KR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6241" y="1938761"/>
            <a:ext cx="4196839" cy="19389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/>
              <a:t>border:</a:t>
            </a:r>
            <a:r>
              <a:rPr lang="en-US" altLang="ko-KR" sz="1600" dirty="0" smtClean="0"/>
              <a:t> &lt;</a:t>
            </a:r>
            <a:r>
              <a:rPr lang="ko-KR" altLang="en-US" sz="1600" dirty="0" smtClean="0"/>
              <a:t>크기</a:t>
            </a:r>
            <a:r>
              <a:rPr lang="en-US" altLang="ko-KR" sz="1600" dirty="0" smtClean="0"/>
              <a:t>&gt; | &lt;</a:t>
            </a:r>
            <a:r>
              <a:rPr lang="ko-KR" altLang="en-US" sz="1600" dirty="0" smtClean="0"/>
              <a:t>두께</a:t>
            </a:r>
            <a:r>
              <a:rPr lang="en-US" altLang="ko-KR" sz="1600" dirty="0" smtClean="0"/>
              <a:t>&gt; | &lt;</a:t>
            </a:r>
            <a:r>
              <a:rPr lang="ko-KR" altLang="en-US" sz="1600" dirty="0" smtClean="0"/>
              <a:t>색상</a:t>
            </a:r>
            <a:r>
              <a:rPr lang="en-US" altLang="ko-KR" sz="1600" dirty="0" smtClean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b</a:t>
            </a:r>
            <a:r>
              <a:rPr lang="en-US" altLang="ko-KR" sz="1600" dirty="0" smtClean="0"/>
              <a:t>order-top: </a:t>
            </a:r>
            <a:r>
              <a:rPr lang="en-US" altLang="ko-KR" sz="1600" dirty="0"/>
              <a:t>&lt;</a:t>
            </a:r>
            <a:r>
              <a:rPr lang="ko-KR" altLang="en-US" sz="1600" dirty="0"/>
              <a:t>크기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두께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색상</a:t>
            </a:r>
            <a:r>
              <a:rPr lang="en-US" altLang="ko-KR" sz="1600" dirty="0" smtClean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border-right: </a:t>
            </a:r>
            <a:r>
              <a:rPr lang="en-US" altLang="ko-KR" sz="1600" dirty="0"/>
              <a:t>&lt;</a:t>
            </a:r>
            <a:r>
              <a:rPr lang="ko-KR" altLang="en-US" sz="1600" dirty="0"/>
              <a:t>크기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두께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색상</a:t>
            </a:r>
            <a:r>
              <a:rPr lang="en-US" altLang="ko-KR" sz="1600" dirty="0" smtClean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border-bottom: </a:t>
            </a:r>
            <a:r>
              <a:rPr lang="en-US" altLang="ko-KR" sz="1600" dirty="0"/>
              <a:t>&lt;</a:t>
            </a:r>
            <a:r>
              <a:rPr lang="ko-KR" altLang="en-US" sz="1600" dirty="0"/>
              <a:t>크기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두께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색상</a:t>
            </a:r>
            <a:r>
              <a:rPr lang="en-US" altLang="ko-KR" sz="1600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border-left: </a:t>
            </a:r>
            <a:r>
              <a:rPr lang="en-US" altLang="ko-KR" sz="1600" dirty="0"/>
              <a:t>&lt;</a:t>
            </a:r>
            <a:r>
              <a:rPr lang="ko-KR" altLang="en-US" sz="1600" dirty="0"/>
              <a:t>크기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두께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색상</a:t>
            </a:r>
            <a:r>
              <a:rPr lang="en-US" altLang="ko-KR" sz="1600" dirty="0" smtClean="0"/>
              <a:t>&gt;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791" y="4077072"/>
            <a:ext cx="5303409" cy="181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6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테두리 관련 속성들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64568" y="1268760"/>
            <a:ext cx="849694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border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색상</a:t>
            </a:r>
            <a:r>
              <a:rPr lang="en-US" altLang="ko-KR" b="1" dirty="0" smtClean="0">
                <a:solidFill>
                  <a:srgbClr val="C00000"/>
                </a:solidFill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</a:rPr>
              <a:t>두께</a:t>
            </a:r>
            <a:r>
              <a:rPr lang="en-US" altLang="ko-KR" b="1" dirty="0" smtClean="0">
                <a:solidFill>
                  <a:srgbClr val="C00000"/>
                </a:solidFill>
              </a:rPr>
              <a:t>, </a:t>
            </a:r>
            <a:r>
              <a:rPr lang="ko-KR" altLang="en-US" b="1" dirty="0" smtClean="0">
                <a:solidFill>
                  <a:srgbClr val="C00000"/>
                </a:solidFill>
              </a:rPr>
              <a:t>색상 등을 한꺼번에 묶어 표기</a:t>
            </a:r>
            <a:endParaRPr lang="en-US" altLang="ko-KR" b="1" dirty="0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054170"/>
            <a:ext cx="6599492" cy="15241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3789040"/>
            <a:ext cx="4918394" cy="230425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403386" y="1847158"/>
            <a:ext cx="151216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border2.html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34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테두리 관련 속성들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4528" y="1175548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ko-KR" altLang="en-US" dirty="0" smtClean="0"/>
              <a:t>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border-radius</a:t>
            </a:r>
            <a:r>
              <a:rPr lang="en-US" altLang="ko-KR" b="1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속성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박스 모서리 둥글게 만들기</a:t>
            </a:r>
            <a:endParaRPr lang="en-US" altLang="ko-KR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/>
              <a:t>박스 모서리 부분을 다양한 형태로 처리할 수 있다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120" y="2063600"/>
            <a:ext cx="2077604" cy="20882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952" y="4137921"/>
            <a:ext cx="4924418" cy="23306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612776" y="2211039"/>
            <a:ext cx="1859705" cy="128996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684784" y="2245017"/>
            <a:ext cx="523669" cy="512592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64568" y="2830308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반지름</a:t>
            </a:r>
            <a:r>
              <a:rPr lang="en-US" altLang="ko-KR" dirty="0" smtClean="0"/>
              <a:t>-</a:t>
            </a:r>
            <a:r>
              <a:rPr lang="en-US" altLang="ko-KR" dirty="0"/>
              <a:t>5</a:t>
            </a:r>
            <a:r>
              <a:rPr lang="en-US" altLang="ko-KR" dirty="0" smtClean="0"/>
              <a:t>0px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872" y="2245017"/>
            <a:ext cx="1776578" cy="173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7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안</a:t>
            </a:r>
            <a:r>
              <a:rPr lang="ko-KR" altLang="en-US" sz="2800" dirty="0"/>
              <a:t>쪽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여백 </a:t>
            </a:r>
            <a:r>
              <a:rPr lang="en-US" altLang="ko-KR" sz="2800" dirty="0"/>
              <a:t>- </a:t>
            </a:r>
            <a:r>
              <a:rPr lang="en-US" altLang="ko-KR" sz="2800" dirty="0" smtClean="0"/>
              <a:t>padding </a:t>
            </a:r>
            <a:r>
              <a:rPr lang="ko-KR" altLang="en-US" sz="2800" dirty="0"/>
              <a:t>속성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1175548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padding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속성 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  </a:t>
            </a:r>
            <a:r>
              <a:rPr lang="en-US" altLang="ko-KR" sz="1600" dirty="0" smtClean="0"/>
              <a:t>- </a:t>
            </a:r>
            <a:r>
              <a:rPr lang="ko-KR" altLang="en-US" sz="1600" dirty="0" err="1" smtClean="0"/>
              <a:t>패딩</a:t>
            </a:r>
            <a:r>
              <a:rPr lang="en-US" altLang="ko-KR" sz="1600" dirty="0" smtClean="0"/>
              <a:t>(padding)</a:t>
            </a:r>
            <a:r>
              <a:rPr lang="ko-KR" altLang="en-US" sz="1600" dirty="0" smtClean="0"/>
              <a:t>은 </a:t>
            </a:r>
            <a:r>
              <a:rPr lang="ko-KR" altLang="en-US" sz="1600" dirty="0" err="1" smtClean="0"/>
              <a:t>콘텐츠</a:t>
            </a:r>
            <a:r>
              <a:rPr lang="ko-KR" altLang="en-US" sz="1600" dirty="0" smtClean="0"/>
              <a:t> 영역과 테두리 사이의 여백을 말한다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96616" y="2276872"/>
            <a:ext cx="4560533" cy="19389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/>
              <a:t>padding:</a:t>
            </a:r>
            <a:r>
              <a:rPr lang="en-US" altLang="ko-KR" sz="1600" dirty="0" smtClean="0"/>
              <a:t> &lt;</a:t>
            </a:r>
            <a:r>
              <a:rPr lang="ko-KR" altLang="en-US" sz="1600" dirty="0" smtClean="0"/>
              <a:t>크기</a:t>
            </a:r>
            <a:r>
              <a:rPr lang="en-US" altLang="ko-KR" sz="1600" dirty="0" smtClean="0"/>
              <a:t>&gt; | &lt;</a:t>
            </a:r>
            <a:r>
              <a:rPr lang="ko-KR" altLang="en-US" sz="1600" dirty="0" smtClean="0"/>
              <a:t>두께</a:t>
            </a:r>
            <a:r>
              <a:rPr lang="en-US" altLang="ko-KR" sz="1600" dirty="0" smtClean="0"/>
              <a:t>&gt; | &lt;</a:t>
            </a:r>
            <a:r>
              <a:rPr lang="ko-KR" altLang="en-US" sz="1600" dirty="0" smtClean="0"/>
              <a:t>색상</a:t>
            </a:r>
            <a:r>
              <a:rPr lang="en-US" altLang="ko-KR" sz="1600" dirty="0" smtClean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padding</a:t>
            </a:r>
            <a:r>
              <a:rPr lang="en-US" altLang="ko-KR" sz="1600" b="1" dirty="0" smtClean="0"/>
              <a:t> -top</a:t>
            </a:r>
            <a:r>
              <a:rPr lang="en-US" altLang="ko-KR" sz="1600" dirty="0" smtClean="0"/>
              <a:t>: </a:t>
            </a:r>
            <a:r>
              <a:rPr lang="en-US" altLang="ko-KR" sz="1600" dirty="0"/>
              <a:t>&lt;</a:t>
            </a:r>
            <a:r>
              <a:rPr lang="ko-KR" altLang="en-US" sz="1600" dirty="0"/>
              <a:t>크기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두께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색상</a:t>
            </a:r>
            <a:r>
              <a:rPr lang="en-US" altLang="ko-KR" sz="1600" dirty="0" smtClean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padding</a:t>
            </a:r>
            <a:r>
              <a:rPr lang="en-US" altLang="ko-KR" sz="1600" b="1" dirty="0" smtClean="0"/>
              <a:t> -right</a:t>
            </a:r>
            <a:r>
              <a:rPr lang="en-US" altLang="ko-KR" sz="1600" dirty="0" smtClean="0"/>
              <a:t>: </a:t>
            </a:r>
            <a:r>
              <a:rPr lang="en-US" altLang="ko-KR" sz="1600" dirty="0"/>
              <a:t>&lt;</a:t>
            </a:r>
            <a:r>
              <a:rPr lang="ko-KR" altLang="en-US" sz="1600" dirty="0"/>
              <a:t>크기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두께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색상</a:t>
            </a:r>
            <a:r>
              <a:rPr lang="en-US" altLang="ko-KR" sz="1600" dirty="0" smtClean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padding</a:t>
            </a:r>
            <a:r>
              <a:rPr lang="en-US" altLang="ko-KR" sz="1600" b="1" dirty="0" smtClean="0"/>
              <a:t> -bottom</a:t>
            </a:r>
            <a:r>
              <a:rPr lang="en-US" altLang="ko-KR" sz="1600" dirty="0" smtClean="0"/>
              <a:t>: </a:t>
            </a:r>
            <a:r>
              <a:rPr lang="en-US" altLang="ko-KR" sz="1600" dirty="0"/>
              <a:t>&lt;</a:t>
            </a:r>
            <a:r>
              <a:rPr lang="ko-KR" altLang="en-US" sz="1600" dirty="0"/>
              <a:t>크기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두께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색상</a:t>
            </a:r>
            <a:r>
              <a:rPr lang="en-US" altLang="ko-KR" sz="1600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padding</a:t>
            </a:r>
            <a:r>
              <a:rPr lang="en-US" altLang="ko-KR" sz="1600" b="1" dirty="0" smtClean="0"/>
              <a:t> -left</a:t>
            </a:r>
            <a:r>
              <a:rPr lang="en-US" altLang="ko-KR" sz="1600" dirty="0" smtClean="0"/>
              <a:t>: </a:t>
            </a:r>
            <a:r>
              <a:rPr lang="en-US" altLang="ko-KR" sz="1600" dirty="0"/>
              <a:t>&lt;</a:t>
            </a:r>
            <a:r>
              <a:rPr lang="ko-KR" altLang="en-US" sz="1600" dirty="0"/>
              <a:t>크기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두께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색상</a:t>
            </a:r>
            <a:r>
              <a:rPr lang="en-US" altLang="ko-KR" sz="1600" dirty="0" smtClean="0"/>
              <a:t>&gt;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36924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안쪽 여백 </a:t>
            </a:r>
            <a:r>
              <a:rPr lang="en-US" altLang="ko-KR" sz="2800" dirty="0"/>
              <a:t>- padding </a:t>
            </a:r>
            <a:r>
              <a:rPr lang="ko-KR" altLang="en-US" sz="2800" dirty="0"/>
              <a:t>속성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4528" y="1268760"/>
            <a:ext cx="849694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  </a:t>
            </a:r>
            <a:r>
              <a:rPr lang="en-US" altLang="ko-KR" b="1" dirty="0" smtClean="0">
                <a:solidFill>
                  <a:srgbClr val="C00000"/>
                </a:solidFill>
              </a:rPr>
              <a:t>padding </a:t>
            </a:r>
            <a:r>
              <a:rPr lang="ko-KR" altLang="en-US" b="1" dirty="0" smtClean="0">
                <a:solidFill>
                  <a:srgbClr val="C00000"/>
                </a:solidFill>
              </a:rPr>
              <a:t>속성 </a:t>
            </a:r>
            <a:r>
              <a:rPr lang="en-US" altLang="ko-KR" b="1" dirty="0" smtClean="0">
                <a:solidFill>
                  <a:srgbClr val="C00000"/>
                </a:solidFill>
              </a:rPr>
              <a:t>– </a:t>
            </a:r>
            <a:r>
              <a:rPr lang="ko-KR" altLang="en-US" dirty="0" err="1" smtClean="0">
                <a:solidFill>
                  <a:srgbClr val="C00000"/>
                </a:solidFill>
              </a:rPr>
              <a:t>콘텐츠</a:t>
            </a:r>
            <a:r>
              <a:rPr lang="ko-KR" altLang="en-US" dirty="0" smtClean="0">
                <a:solidFill>
                  <a:srgbClr val="C00000"/>
                </a:solidFill>
              </a:rPr>
              <a:t> 영역과 테두리 사이 여백 설정하기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58" y="1752652"/>
            <a:ext cx="8110278" cy="12961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32" y="3140968"/>
            <a:ext cx="7719729" cy="106689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469" y="4297106"/>
            <a:ext cx="3528392" cy="226672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813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CSS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박스 모델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52600" y="1384783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boxmodel.html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21" y="1889675"/>
            <a:ext cx="2560542" cy="18518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7" t="17099" b="34153"/>
          <a:stretch/>
        </p:blipFill>
        <p:spPr>
          <a:xfrm>
            <a:off x="5345723" y="1980315"/>
            <a:ext cx="3069711" cy="17611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88" y="4005064"/>
            <a:ext cx="5452754" cy="21983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079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err="1"/>
              <a:t>display:inline-block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23201" y="1268760"/>
            <a:ext cx="474129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C00000"/>
                </a:solidFill>
              </a:rPr>
              <a:t>l</a:t>
            </a:r>
            <a:r>
              <a:rPr lang="en-US" altLang="ko-KR" b="1" dirty="0" smtClean="0">
                <a:solidFill>
                  <a:srgbClr val="C00000"/>
                </a:solidFill>
              </a:rPr>
              <a:t>ine-height</a:t>
            </a:r>
            <a:r>
              <a:rPr lang="ko-KR" altLang="en-US" b="1" dirty="0" smtClean="0">
                <a:solidFill>
                  <a:srgbClr val="C00000"/>
                </a:solidFill>
              </a:rPr>
              <a:t>로 수직 정렬하기 </a:t>
            </a:r>
            <a:endParaRPr lang="en-US" altLang="ko-KR" b="1" dirty="0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9" y="1867068"/>
            <a:ext cx="2664296" cy="10589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63" y="3140968"/>
            <a:ext cx="5441152" cy="251481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660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r>
              <a:rPr lang="ko-KR" altLang="en-US" sz="2800" dirty="0" smtClean="0"/>
              <a:t>    목 차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779566" y="1628800"/>
            <a:ext cx="5261665" cy="7920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chemeClr val="tx1"/>
                </a:solidFill>
              </a:rPr>
              <a:t>    </a:t>
            </a:r>
            <a:r>
              <a:rPr lang="ko-KR" altLang="en-US" sz="2000" b="1" dirty="0">
                <a:solidFill>
                  <a:schemeClr val="tx1"/>
                </a:solidFill>
              </a:rPr>
              <a:t>박스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모델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테두리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1424608" y="1340768"/>
            <a:ext cx="792088" cy="6480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779567" y="2852936"/>
            <a:ext cx="5261665" cy="7920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     </a:t>
            </a:r>
            <a:r>
              <a:rPr lang="ko-KR" altLang="en-US" sz="2000" b="1" dirty="0">
                <a:solidFill>
                  <a:schemeClr val="tx1"/>
                </a:solidFill>
              </a:rPr>
              <a:t>블록 레벨 요소와 </a:t>
            </a:r>
            <a:r>
              <a:rPr lang="ko-KR" altLang="en-US" sz="2000" b="1" dirty="0" err="1">
                <a:solidFill>
                  <a:schemeClr val="tx1"/>
                </a:solidFill>
              </a:rPr>
              <a:t>인라인</a:t>
            </a:r>
            <a:r>
              <a:rPr lang="ko-KR" altLang="en-US" sz="2000" b="1" dirty="0">
                <a:solidFill>
                  <a:schemeClr val="tx1"/>
                </a:solidFill>
              </a:rPr>
              <a:t> 레벨 요소</a:t>
            </a:r>
          </a:p>
        </p:txBody>
      </p:sp>
      <p:sp>
        <p:nvSpPr>
          <p:cNvPr id="12" name="타원 11"/>
          <p:cNvSpPr/>
          <p:nvPr/>
        </p:nvSpPr>
        <p:spPr>
          <a:xfrm>
            <a:off x="1424608" y="2564904"/>
            <a:ext cx="792088" cy="6480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779567" y="4005064"/>
            <a:ext cx="5261665" cy="7920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chemeClr val="tx1"/>
                </a:solidFill>
              </a:rPr>
              <a:t>    마진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패딩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424608" y="3717032"/>
            <a:ext cx="792088" cy="64807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590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실습 문제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75403" y="1124744"/>
            <a:ext cx="74339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----------------------------------------------------------------------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/>
              <a:t> </a:t>
            </a:r>
            <a:r>
              <a:rPr lang="ko-KR" altLang="en-US" dirty="0" smtClean="0"/>
              <a:t> </a:t>
            </a:r>
            <a:r>
              <a:rPr lang="ko-KR" altLang="en-US" sz="1600" dirty="0" smtClean="0"/>
              <a:t>아래의 조건을 적용한 </a:t>
            </a:r>
            <a:r>
              <a:rPr lang="en-US" altLang="ko-KR" sz="1600" dirty="0" smtClean="0"/>
              <a:t>design.html </a:t>
            </a:r>
            <a:r>
              <a:rPr lang="ko-KR" altLang="en-US" sz="1600" dirty="0" smtClean="0"/>
              <a:t>문서를 만들어 보세요</a:t>
            </a:r>
            <a:endParaRPr lang="en-US" altLang="ko-KR" dirty="0" smtClean="0"/>
          </a:p>
          <a:p>
            <a:r>
              <a:rPr lang="en-US" altLang="ko-KR" dirty="0" smtClean="0"/>
              <a:t>----------------------------------------------------------------------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87" y="2060848"/>
            <a:ext cx="4794011" cy="180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6918" y="4005064"/>
            <a:ext cx="7980578" cy="23083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 smtClean="0"/>
              <a:t>&lt;div&gt; </a:t>
            </a:r>
            <a:r>
              <a:rPr lang="ko-KR" altLang="en-US" sz="1600" dirty="0" smtClean="0"/>
              <a:t>영역에 너비 속성은 </a:t>
            </a:r>
            <a:r>
              <a:rPr lang="en-US" altLang="ko-KR" sz="1600" dirty="0" smtClean="0"/>
              <a:t>500px</a:t>
            </a:r>
            <a:r>
              <a:rPr lang="ko-KR" altLang="en-US" sz="1600" dirty="0" smtClean="0"/>
              <a:t>을 적용하세요</a:t>
            </a:r>
            <a:r>
              <a:rPr lang="en-US" altLang="ko-KR" sz="16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smtClean="0"/>
              <a:t>배경색은 </a:t>
            </a:r>
            <a:r>
              <a:rPr lang="en-US" altLang="ko-KR" sz="1600" dirty="0" err="1" smtClean="0"/>
              <a:t>rgba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표기법을 사용하고 파란색에 </a:t>
            </a:r>
            <a:r>
              <a:rPr lang="ko-KR" altLang="en-US" sz="1600" dirty="0" err="1" smtClean="0"/>
              <a:t>불투명도를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0.2</a:t>
            </a:r>
            <a:r>
              <a:rPr lang="ko-KR" altLang="en-US" sz="1600" dirty="0" smtClean="0"/>
              <a:t>로 하세요</a:t>
            </a:r>
            <a:r>
              <a:rPr lang="en-US" altLang="ko-KR" sz="16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err="1" smtClean="0"/>
              <a:t>테두리색을</a:t>
            </a:r>
            <a:r>
              <a:rPr lang="ko-KR" altLang="en-US" sz="1600" dirty="0" smtClean="0"/>
              <a:t> 파란색으로 </a:t>
            </a:r>
            <a:r>
              <a:rPr lang="ko-KR" altLang="en-US" sz="1600" dirty="0" err="1" smtClean="0"/>
              <a:t>스타일하세요</a:t>
            </a:r>
            <a:r>
              <a:rPr lang="en-US" altLang="ko-KR" sz="16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 smtClean="0"/>
              <a:t>&lt;div&gt;</a:t>
            </a:r>
            <a:r>
              <a:rPr lang="ko-KR" altLang="en-US" sz="1600" dirty="0" smtClean="0"/>
              <a:t>영역에 마우스 커서를 </a:t>
            </a:r>
            <a:r>
              <a:rPr lang="ko-KR" altLang="en-US" sz="1600" dirty="0" err="1" smtClean="0"/>
              <a:t>올려놓았을때</a:t>
            </a:r>
            <a:r>
              <a:rPr lang="ko-KR" altLang="en-US" sz="1600" dirty="0" smtClean="0"/>
              <a:t>  </a:t>
            </a:r>
            <a:r>
              <a:rPr lang="en-US" altLang="ko-KR" sz="1600" dirty="0" smtClean="0"/>
              <a:t>.</a:t>
            </a:r>
            <a:r>
              <a:rPr lang="en-US" altLang="ko-KR" sz="1600" dirty="0" err="1" smtClean="0"/>
              <a:t>container:hover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스타일을 추가하여 배경색은 파란색 </a:t>
            </a:r>
            <a:r>
              <a:rPr lang="ko-KR" altLang="en-US" sz="1600" dirty="0" err="1" smtClean="0"/>
              <a:t>글자색은</a:t>
            </a:r>
            <a:r>
              <a:rPr lang="ko-KR" altLang="en-US" sz="1600" dirty="0" smtClean="0"/>
              <a:t> 흰색으로 바꾸세요</a:t>
            </a:r>
            <a:r>
              <a:rPr lang="en-US" altLang="ko-KR" sz="16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 err="1" smtClean="0"/>
              <a:t>줄간격은</a:t>
            </a:r>
            <a:r>
              <a:rPr lang="ko-KR" altLang="en-US" sz="1600" dirty="0" smtClean="0"/>
              <a:t> 글자 크기의 </a:t>
            </a:r>
            <a:r>
              <a:rPr lang="en-US" altLang="ko-KR" sz="1600" dirty="0" smtClean="0"/>
              <a:t>1.5</a:t>
            </a:r>
            <a:r>
              <a:rPr lang="ko-KR" altLang="en-US" sz="1600" dirty="0" smtClean="0"/>
              <a:t>배로 스타일 하세요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262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블록 레벨 요소와 </a:t>
            </a:r>
            <a:r>
              <a:rPr lang="ko-KR" altLang="en-US" sz="2800" b="1" dirty="0" err="1">
                <a:solidFill>
                  <a:schemeClr val="tx1"/>
                </a:solidFill>
              </a:rPr>
              <a:t>인라인</a:t>
            </a:r>
            <a:r>
              <a:rPr lang="ko-KR" altLang="en-US" sz="2800" b="1" dirty="0">
                <a:solidFill>
                  <a:schemeClr val="tx1"/>
                </a:solidFill>
              </a:rPr>
              <a:t> 레벨 요소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96361" y="1196752"/>
            <a:ext cx="7572841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</a:rPr>
              <a:t>블록 레벨 요소 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요소를 </a:t>
            </a:r>
            <a:r>
              <a:rPr lang="ko-KR" altLang="en-US" dirty="0"/>
              <a:t>삽입했을 때 </a:t>
            </a:r>
            <a:r>
              <a:rPr lang="ko-KR" altLang="en-US" b="1" dirty="0">
                <a:solidFill>
                  <a:srgbClr val="C00000"/>
                </a:solidFill>
              </a:rPr>
              <a:t>혼자 한 줄</a:t>
            </a:r>
            <a:r>
              <a:rPr lang="ko-KR" altLang="en-US" dirty="0"/>
              <a:t>을 차지하는 요소이다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요소의 </a:t>
            </a:r>
            <a:r>
              <a:rPr lang="ko-KR" altLang="en-US" dirty="0"/>
              <a:t>너비가 </a:t>
            </a:r>
            <a:r>
              <a:rPr lang="en-US" altLang="ko-KR" dirty="0"/>
              <a:t>100%</a:t>
            </a:r>
            <a:r>
              <a:rPr lang="ko-KR" altLang="en-US" dirty="0"/>
              <a:t>라는 의미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&lt;div</a:t>
            </a:r>
            <a:r>
              <a:rPr lang="en-US" altLang="ko-KR" b="1" dirty="0" smtClean="0"/>
              <a:t>&gt;, &lt;</a:t>
            </a:r>
            <a:r>
              <a:rPr lang="en-US" altLang="ko-KR" b="1" dirty="0"/>
              <a:t>p&gt; </a:t>
            </a:r>
            <a:r>
              <a:rPr lang="ko-KR" altLang="en-US" dirty="0"/>
              <a:t>태그 </a:t>
            </a:r>
            <a:r>
              <a:rPr lang="ko-KR" altLang="en-US" dirty="0" smtClean="0"/>
              <a:t>등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C00000"/>
                </a:solidFill>
              </a:rPr>
              <a:t>인라인</a:t>
            </a:r>
            <a:r>
              <a:rPr lang="ko-KR" altLang="en-US" sz="2000" b="1" dirty="0">
                <a:solidFill>
                  <a:srgbClr val="C00000"/>
                </a:solidFill>
              </a:rPr>
              <a:t> 레벨 요소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줄을 </a:t>
            </a:r>
            <a:r>
              <a:rPr lang="ko-KR" altLang="en-US" dirty="0"/>
              <a:t>차지하지 않는 </a:t>
            </a:r>
            <a:r>
              <a:rPr lang="ko-KR" altLang="en-US" dirty="0" smtClean="0"/>
              <a:t>요소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화면에 표시되는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만큼만 영역을 차지하고 나머지 공간에는 다른 요소가 들어올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&lt;span&gt;, &lt;</a:t>
            </a:r>
            <a:r>
              <a:rPr lang="en-US" altLang="ko-KR" b="1" dirty="0" err="1" smtClean="0"/>
              <a:t>img</a:t>
            </a:r>
            <a:r>
              <a:rPr lang="en-US" altLang="ko-KR" b="1" dirty="0" smtClean="0"/>
              <a:t>&gt; </a:t>
            </a:r>
            <a:r>
              <a:rPr lang="ko-KR" altLang="en-US" dirty="0" smtClean="0"/>
              <a:t>태그 등</a:t>
            </a:r>
            <a:endParaRPr lang="en-US" altLang="ko-KR" dirty="0"/>
          </a:p>
        </p:txBody>
      </p:sp>
      <p:sp>
        <p:nvSpPr>
          <p:cNvPr id="23" name="직사각형 22"/>
          <p:cNvSpPr/>
          <p:nvPr/>
        </p:nvSpPr>
        <p:spPr>
          <a:xfrm>
            <a:off x="7909129" y="1701513"/>
            <a:ext cx="1080120" cy="45706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요소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1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909129" y="2313780"/>
            <a:ext cx="1080120" cy="76305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요소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2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909129" y="3256658"/>
            <a:ext cx="1080120" cy="43204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요소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3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741925" y="4829290"/>
            <a:ext cx="1080120" cy="45706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요소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1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897216" y="4829290"/>
            <a:ext cx="1080120" cy="76305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요소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2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049344" y="4829290"/>
            <a:ext cx="1080120" cy="43204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요소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3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71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블록 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요소와 </a:t>
            </a:r>
            <a:r>
              <a:rPr lang="ko-KR" altLang="en-US" sz="2800" b="1" dirty="0" err="1">
                <a:solidFill>
                  <a:schemeClr val="tx1"/>
                </a:solidFill>
              </a:rPr>
              <a:t>인라인</a:t>
            </a:r>
            <a:r>
              <a:rPr lang="ko-KR" altLang="en-US" sz="2800" b="1" dirty="0">
                <a:solidFill>
                  <a:schemeClr val="tx1"/>
                </a:solidFill>
              </a:rPr>
              <a:t> 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요소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08" y="2420888"/>
            <a:ext cx="8086712" cy="351736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928" y="1456738"/>
            <a:ext cx="4680520" cy="216338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064568" y="1749713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r>
              <a:rPr lang="en-US" altLang="ko-KR" dirty="0" smtClean="0"/>
              <a:t>lock-inline.html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332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display </a:t>
            </a:r>
            <a:r>
              <a:rPr lang="ko-KR" altLang="en-US" sz="2800" dirty="0" smtClean="0"/>
              <a:t>속성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83025" y="1175548"/>
            <a:ext cx="35514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display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속성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화면 배치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2019618"/>
            <a:ext cx="3358446" cy="11625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72" y="3993942"/>
            <a:ext cx="2191853" cy="115212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80" y="2067316"/>
            <a:ext cx="1512168" cy="406399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257256" y="3645024"/>
            <a:ext cx="1609736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 smtClean="0"/>
              <a:t>display:block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2030969" y="5157192"/>
            <a:ext cx="1569660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 smtClean="0"/>
              <a:t>display:none</a:t>
            </a:r>
            <a:endParaRPr lang="en-US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1315798" y="3234462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이미지는 기본이 </a:t>
            </a:r>
            <a:r>
              <a:rPr lang="en-US" altLang="ko-KR" sz="1600" dirty="0" smtClean="0"/>
              <a:t>inline(</a:t>
            </a:r>
            <a:r>
              <a:rPr lang="ko-KR" altLang="en-US" sz="1600" dirty="0" smtClean="0"/>
              <a:t>수평정렬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2979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display </a:t>
            </a:r>
            <a:r>
              <a:rPr lang="ko-KR" altLang="en-US" sz="2800" dirty="0" smtClean="0"/>
              <a:t>속성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033121" y="2060848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C00000"/>
                </a:solidFill>
              </a:rPr>
              <a:t>d</a:t>
            </a:r>
            <a:r>
              <a:rPr lang="en-US" altLang="ko-KR" sz="1600" dirty="0" smtClean="0">
                <a:solidFill>
                  <a:srgbClr val="C00000"/>
                </a:solidFill>
              </a:rPr>
              <a:t>isplay-none.html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1700808"/>
            <a:ext cx="4176464" cy="24216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4437112"/>
            <a:ext cx="6393734" cy="10973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7240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visibility </a:t>
            </a:r>
            <a:r>
              <a:rPr lang="ko-KR" altLang="en-US" sz="2800" dirty="0" smtClean="0"/>
              <a:t>속성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85545" y="1175548"/>
            <a:ext cx="53516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visibility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속성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이미지</a:t>
            </a:r>
            <a:r>
              <a:rPr lang="en-US" altLang="ko-KR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숨기기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/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보이기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25" y="1916832"/>
            <a:ext cx="4032450" cy="28356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40" y="2218556"/>
            <a:ext cx="3849819" cy="22322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54" y="4869160"/>
            <a:ext cx="6386114" cy="10592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767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display </a:t>
            </a:r>
            <a:r>
              <a:rPr lang="ko-KR" altLang="en-US" sz="2800" dirty="0" smtClean="0"/>
              <a:t>속성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83025" y="1175548"/>
            <a:ext cx="35514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display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속성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화면 배치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4068325"/>
            <a:ext cx="3600400" cy="5935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844824"/>
            <a:ext cx="4464496" cy="19614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008" y="3814206"/>
            <a:ext cx="4392488" cy="25671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915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블록 레벨 요소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08584" y="1336993"/>
            <a:ext cx="54726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 smtClean="0"/>
              <a:t>목록을 사용하여 세로 메뉴 만들기</a:t>
            </a:r>
            <a:endParaRPr lang="en-US" altLang="ko-KR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1931413"/>
            <a:ext cx="3344549" cy="377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0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블록 레벨 요소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700808"/>
            <a:ext cx="3754214" cy="23042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872880" y="1844824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navbar.html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64" y="1700808"/>
            <a:ext cx="3314987" cy="3535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607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err="1" smtClean="0"/>
              <a:t>display:inline-block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4528" y="1218818"/>
            <a:ext cx="83529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  </a:t>
            </a:r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en-US" altLang="ko-KR" sz="2000" b="1" dirty="0" err="1" smtClean="0"/>
              <a:t>display:inline-block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목록을 가로 </a:t>
            </a:r>
            <a:r>
              <a:rPr lang="ko-KR" altLang="en-US" dirty="0" err="1" smtClean="0"/>
              <a:t>네비게이션으로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바꿀때</a:t>
            </a:r>
            <a:r>
              <a:rPr lang="ko-KR" altLang="en-US" dirty="0" smtClean="0"/>
              <a:t> 사용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1916832"/>
            <a:ext cx="4854361" cy="171464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12" y="3822738"/>
            <a:ext cx="4104456" cy="26708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217793" y="3933056"/>
            <a:ext cx="1885674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navbar2.html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96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smtClean="0"/>
              <a:t>CSS </a:t>
            </a:r>
            <a:r>
              <a:rPr lang="ko-KR" altLang="en-US" sz="2800" dirty="0" smtClean="0"/>
              <a:t>박스 모델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51014" y="3364009"/>
            <a:ext cx="3600400" cy="21602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400" dirty="0" smtClean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 smtClean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 smtClean="0"/>
          </a:p>
          <a:p>
            <a:pPr algn="ctr"/>
            <a:endParaRPr lang="en-US" altLang="ko-KR" sz="1400" dirty="0" smtClean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2204985" y="3868065"/>
            <a:ext cx="2092457" cy="11521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콘텐츠</a:t>
            </a:r>
            <a:r>
              <a:rPr lang="ko-KR" altLang="en-US" sz="1400" dirty="0" smtClean="0"/>
              <a:t> 영역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963182" y="343601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top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3729" y="4156097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right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55170" y="5020193"/>
            <a:ext cx="10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bottom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23022" y="416614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left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3467238" y="3364009"/>
            <a:ext cx="0" cy="441340"/>
          </a:xfrm>
          <a:prstGeom prst="line">
            <a:avLst/>
          </a:prstGeom>
          <a:ln w="127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827278" y="5020193"/>
            <a:ext cx="0" cy="441340"/>
          </a:xfrm>
          <a:prstGeom prst="line">
            <a:avLst/>
          </a:prstGeom>
          <a:ln w="127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266410" y="4535474"/>
            <a:ext cx="720080" cy="0"/>
          </a:xfrm>
          <a:prstGeom prst="line">
            <a:avLst/>
          </a:prstGeom>
          <a:ln w="127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451014" y="4535474"/>
            <a:ext cx="720080" cy="0"/>
          </a:xfrm>
          <a:prstGeom prst="line">
            <a:avLst/>
          </a:prstGeom>
          <a:ln w="127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23201" y="1268760"/>
            <a:ext cx="19855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CSS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박스모델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2560" y="1733907"/>
            <a:ext cx="856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웹 문서에서 내용을 배치할 때는 각 요소를 박스 형태로 구성한다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박스 모델을 실제 내용이 들어가는 </a:t>
            </a:r>
            <a:r>
              <a:rPr lang="ko-KR" altLang="en-US" sz="1600" dirty="0" err="1" smtClean="0"/>
              <a:t>콘텐츠</a:t>
            </a:r>
            <a:r>
              <a:rPr lang="ko-KR" altLang="en-US" sz="1600" dirty="0" smtClean="0"/>
              <a:t> 영역과 테두리</a:t>
            </a:r>
            <a:r>
              <a:rPr lang="en-US" altLang="ko-KR" sz="1600" dirty="0" smtClean="0"/>
              <a:t>(border), </a:t>
            </a:r>
            <a:r>
              <a:rPr lang="ko-KR" altLang="en-US" sz="1600" dirty="0" smtClean="0"/>
              <a:t>여백</a:t>
            </a:r>
            <a:r>
              <a:rPr lang="en-US" altLang="ko-KR" sz="1600" dirty="0" smtClean="0"/>
              <a:t>(margin, padding)</a:t>
            </a:r>
            <a:r>
              <a:rPr lang="ko-KR" altLang="en-US" sz="1600" dirty="0" smtClean="0"/>
              <a:t>들로 구성된다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5673080" y="2934236"/>
            <a:ext cx="3203821" cy="310742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마진</a:t>
            </a:r>
            <a:r>
              <a:rPr lang="en-US" altLang="ko-KR" sz="1600" dirty="0" smtClean="0"/>
              <a:t>(margin)</a:t>
            </a:r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5965562" y="3364791"/>
            <a:ext cx="2583389" cy="241226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테두리</a:t>
            </a:r>
            <a:r>
              <a:rPr lang="en-US" altLang="ko-KR" sz="1600" dirty="0" smtClean="0"/>
              <a:t>(border)</a:t>
            </a:r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ko-KR" altLang="en-US" sz="1600" dirty="0"/>
          </a:p>
        </p:txBody>
      </p:sp>
      <p:sp>
        <p:nvSpPr>
          <p:cNvPr id="26" name="직사각형 25"/>
          <p:cNvSpPr/>
          <p:nvPr/>
        </p:nvSpPr>
        <p:spPr>
          <a:xfrm>
            <a:off x="6255843" y="3849363"/>
            <a:ext cx="1993928" cy="1688726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패딩</a:t>
            </a:r>
            <a:r>
              <a:rPr lang="en-US" altLang="ko-KR" sz="1600" dirty="0" smtClean="0"/>
              <a:t>(padding)</a:t>
            </a:r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6537176" y="4383688"/>
            <a:ext cx="1440160" cy="854804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콘텐츠</a:t>
            </a:r>
            <a:r>
              <a:rPr lang="ko-KR" altLang="en-US" sz="1600" dirty="0" smtClean="0"/>
              <a:t> 영역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1136576" y="3068960"/>
            <a:ext cx="4248472" cy="2708099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5169024" y="3140968"/>
            <a:ext cx="796538" cy="144016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5051414" y="3683399"/>
            <a:ext cx="1053714" cy="237972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4750179" y="4910771"/>
            <a:ext cx="1354949" cy="118986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2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err="1" smtClean="0"/>
              <a:t>display:inline-block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1628800"/>
            <a:ext cx="4968552" cy="29503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4000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err="1" smtClean="0"/>
              <a:t>display:inline-block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412776"/>
            <a:ext cx="7056784" cy="9293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66" y="2618321"/>
            <a:ext cx="3900433" cy="28083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169024" y="2852936"/>
            <a:ext cx="1885674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C00000"/>
                </a:solidFill>
              </a:rPr>
              <a:t>n</a:t>
            </a:r>
            <a:r>
              <a:rPr lang="en-US" altLang="ko-KR" sz="1600" dirty="0" smtClean="0">
                <a:solidFill>
                  <a:srgbClr val="C00000"/>
                </a:solidFill>
              </a:rPr>
              <a:t>av-dog.html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7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en-US" altLang="ko-KR" sz="2800" dirty="0" err="1" smtClean="0"/>
              <a:t>display:inline-block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2204864"/>
            <a:ext cx="6012701" cy="25300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537176" y="1700808"/>
            <a:ext cx="972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C00000"/>
                </a:solidFill>
              </a:rPr>
              <a:t>d</a:t>
            </a:r>
            <a:r>
              <a:rPr lang="en-US" altLang="ko-KR" sz="1600" dirty="0" smtClean="0">
                <a:solidFill>
                  <a:srgbClr val="C00000"/>
                </a:solidFill>
              </a:rPr>
              <a:t>og.css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32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상품 소개 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84" y="1219009"/>
            <a:ext cx="4847796" cy="54655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0552" y="177346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prod_tangerine.html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85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상품 소개 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268760"/>
            <a:ext cx="7632848" cy="46359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235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상품 소개 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3"/>
          <a:stretch/>
        </p:blipFill>
        <p:spPr>
          <a:xfrm>
            <a:off x="1784838" y="1268760"/>
            <a:ext cx="2524569" cy="523673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968" y="2214390"/>
            <a:ext cx="2453853" cy="33454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664968" y="1542628"/>
            <a:ext cx="151216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product.css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4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상품 소개 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2520" y="1844824"/>
            <a:ext cx="230425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Prod-tangerine.html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20" y="1155317"/>
            <a:ext cx="4370810" cy="551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0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상품 소개 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84802" y="1340768"/>
            <a:ext cx="151216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product2.html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85" y="1885338"/>
            <a:ext cx="8208140" cy="369514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478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상품 소개 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98" y="1196752"/>
            <a:ext cx="3137778" cy="54679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24" y="1196752"/>
            <a:ext cx="3047474" cy="54816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365268" y="1772816"/>
            <a:ext cx="151216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C00000"/>
                </a:solidFill>
              </a:rPr>
              <a:t>product2.css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19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상품 소개 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2348880"/>
            <a:ext cx="20162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상품 소개 페이지</a:t>
            </a:r>
            <a:endParaRPr lang="en-US" altLang="ko-KR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64" y="1245613"/>
            <a:ext cx="3510602" cy="538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8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박스 </a:t>
            </a:r>
            <a:r>
              <a:rPr lang="ko-KR" altLang="en-US" sz="2800" dirty="0"/>
              <a:t>모델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4528" y="1290826"/>
            <a:ext cx="83529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ko-KR" altLang="en-US" dirty="0" smtClean="0"/>
              <a:t>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width, height </a:t>
            </a:r>
            <a:r>
              <a:rPr lang="ko-KR" altLang="en-US" dirty="0" smtClean="0">
                <a:solidFill>
                  <a:srgbClr val="C00000"/>
                </a:solidFill>
              </a:rPr>
              <a:t>속성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영역의 크기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2568754"/>
            <a:ext cx="2819400" cy="14904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137" y="4200242"/>
            <a:ext cx="2795049" cy="167703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417951" y="3109621"/>
            <a:ext cx="2256764" cy="64698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b</a:t>
            </a:r>
            <a:r>
              <a:rPr lang="en-US" altLang="ko-KR" sz="1600" dirty="0" smtClean="0"/>
              <a:t>ox1 : </a:t>
            </a:r>
            <a:r>
              <a:rPr lang="ko-KR" altLang="en-US" sz="1600" dirty="0" smtClean="0"/>
              <a:t>너비와 높이가 바뀌지 않음</a:t>
            </a:r>
            <a:endParaRPr lang="ko-KR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311973" y="5212728"/>
            <a:ext cx="2724559" cy="64698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b</a:t>
            </a:r>
            <a:r>
              <a:rPr lang="en-US" altLang="ko-KR" sz="1600" dirty="0" smtClean="0"/>
              <a:t>ox1 : </a:t>
            </a:r>
            <a:r>
              <a:rPr lang="ko-KR" altLang="en-US" sz="1600" dirty="0" smtClean="0"/>
              <a:t>브라우저 창의 비율에 따라 크기가 달라짐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1280592" y="1967074"/>
            <a:ext cx="2137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w</a:t>
            </a:r>
            <a:r>
              <a:rPr lang="en-US" altLang="ko-KR" sz="1600" dirty="0" smtClean="0"/>
              <a:t>idth-height.html 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37" y="2672298"/>
            <a:ext cx="2938886" cy="27729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209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상품 소개 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988840"/>
            <a:ext cx="6784332" cy="36724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920552" y="1196752"/>
            <a:ext cx="25922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C00000"/>
                </a:solidFill>
              </a:rPr>
              <a:t>예제</a:t>
            </a:r>
            <a:r>
              <a:rPr lang="en-US" altLang="ko-KR" b="1" dirty="0" smtClean="0">
                <a:solidFill>
                  <a:srgbClr val="C00000"/>
                </a:solidFill>
              </a:rPr>
              <a:t>. market.html 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endParaRPr lang="en-US" altLang="ko-KR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42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상품 소개 페이지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21" y="1387781"/>
            <a:ext cx="6882648" cy="45614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329264" y="1772816"/>
            <a:ext cx="1440160" cy="408623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arket.css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22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수습 기자 모집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1268760"/>
            <a:ext cx="453650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6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수습 기자 모집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1412776"/>
            <a:ext cx="5345606" cy="45365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171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r>
              <a:rPr lang="ko-KR" altLang="en-US" sz="2800" dirty="0" smtClean="0"/>
              <a:t>   박스모델로 배경 이미지 넣기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3379365"/>
            <a:ext cx="5872983" cy="27148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72816"/>
            <a:ext cx="3384376" cy="23664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915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 smtClean="0"/>
              <a:t>바깥 여백 </a:t>
            </a:r>
            <a:r>
              <a:rPr lang="en-US" altLang="ko-KR" sz="2800" dirty="0" smtClean="0"/>
              <a:t>- margin </a:t>
            </a:r>
            <a:r>
              <a:rPr lang="ko-KR" altLang="en-US" sz="2800" dirty="0" smtClean="0"/>
              <a:t>속성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1233449"/>
            <a:ext cx="8496944" cy="133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margin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속성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마진</a:t>
            </a:r>
            <a:r>
              <a:rPr lang="en-US" altLang="ko-KR" dirty="0" smtClean="0"/>
              <a:t>(margin)</a:t>
            </a:r>
            <a:r>
              <a:rPr lang="ko-KR" altLang="en-US" dirty="0" smtClean="0"/>
              <a:t>은 현재 요소 주변의 여백이다</a:t>
            </a:r>
            <a:r>
              <a:rPr lang="en-US" altLang="ko-KR" dirty="0" smtClean="0"/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한 요소와 다른 요소 사이의 간격을 조절할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84648" y="2852936"/>
            <a:ext cx="4402579" cy="19389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/>
              <a:t>margin:</a:t>
            </a:r>
            <a:r>
              <a:rPr lang="en-US" altLang="ko-KR" sz="1600" dirty="0" smtClean="0"/>
              <a:t> &lt;</a:t>
            </a:r>
            <a:r>
              <a:rPr lang="ko-KR" altLang="en-US" sz="1600" dirty="0" smtClean="0"/>
              <a:t>크기</a:t>
            </a:r>
            <a:r>
              <a:rPr lang="en-US" altLang="ko-KR" sz="1600" dirty="0" smtClean="0"/>
              <a:t>&gt; | &lt;</a:t>
            </a:r>
            <a:r>
              <a:rPr lang="ko-KR" altLang="en-US" sz="1600" dirty="0" smtClean="0"/>
              <a:t>두께</a:t>
            </a:r>
            <a:r>
              <a:rPr lang="en-US" altLang="ko-KR" sz="1600" dirty="0" smtClean="0"/>
              <a:t>&gt; | &lt;</a:t>
            </a:r>
            <a:r>
              <a:rPr lang="ko-KR" altLang="en-US" sz="1600" dirty="0" smtClean="0"/>
              <a:t>색상</a:t>
            </a:r>
            <a:r>
              <a:rPr lang="en-US" altLang="ko-KR" sz="1600" dirty="0" smtClean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margin </a:t>
            </a:r>
            <a:r>
              <a:rPr lang="en-US" altLang="ko-KR" sz="1600" b="1" dirty="0" smtClean="0"/>
              <a:t>-top</a:t>
            </a:r>
            <a:r>
              <a:rPr lang="en-US" altLang="ko-KR" sz="1600" dirty="0" smtClean="0"/>
              <a:t>: </a:t>
            </a:r>
            <a:r>
              <a:rPr lang="en-US" altLang="ko-KR" sz="1600" dirty="0"/>
              <a:t>&lt;</a:t>
            </a:r>
            <a:r>
              <a:rPr lang="ko-KR" altLang="en-US" sz="1600" dirty="0"/>
              <a:t>크기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두께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색상</a:t>
            </a:r>
            <a:r>
              <a:rPr lang="en-US" altLang="ko-KR" sz="1600" dirty="0" smtClean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margin </a:t>
            </a:r>
            <a:r>
              <a:rPr lang="en-US" altLang="ko-KR" sz="1600" b="1" dirty="0" smtClean="0"/>
              <a:t>-right</a:t>
            </a:r>
            <a:r>
              <a:rPr lang="en-US" altLang="ko-KR" sz="1600" dirty="0" smtClean="0"/>
              <a:t>: </a:t>
            </a:r>
            <a:r>
              <a:rPr lang="en-US" altLang="ko-KR" sz="1600" dirty="0"/>
              <a:t>&lt;</a:t>
            </a:r>
            <a:r>
              <a:rPr lang="ko-KR" altLang="en-US" sz="1600" dirty="0"/>
              <a:t>크기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두께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색상</a:t>
            </a:r>
            <a:r>
              <a:rPr lang="en-US" altLang="ko-KR" sz="1600" dirty="0" smtClean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margin </a:t>
            </a:r>
            <a:r>
              <a:rPr lang="en-US" altLang="ko-KR" sz="1600" b="1" dirty="0" smtClean="0"/>
              <a:t>-bottom</a:t>
            </a:r>
            <a:r>
              <a:rPr lang="en-US" altLang="ko-KR" sz="1600" dirty="0" smtClean="0"/>
              <a:t>: </a:t>
            </a:r>
            <a:r>
              <a:rPr lang="en-US" altLang="ko-KR" sz="1600" dirty="0"/>
              <a:t>&lt;</a:t>
            </a:r>
            <a:r>
              <a:rPr lang="ko-KR" altLang="en-US" sz="1600" dirty="0"/>
              <a:t>크기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두께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색상</a:t>
            </a:r>
            <a:r>
              <a:rPr lang="en-US" altLang="ko-KR" sz="1600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margin </a:t>
            </a:r>
            <a:r>
              <a:rPr lang="en-US" altLang="ko-KR" sz="1600" b="1" dirty="0" smtClean="0"/>
              <a:t>-left</a:t>
            </a:r>
            <a:r>
              <a:rPr lang="en-US" altLang="ko-KR" sz="1600" dirty="0" smtClean="0"/>
              <a:t>: </a:t>
            </a:r>
            <a:r>
              <a:rPr lang="en-US" altLang="ko-KR" sz="1600" dirty="0"/>
              <a:t>&lt;</a:t>
            </a:r>
            <a:r>
              <a:rPr lang="ko-KR" altLang="en-US" sz="1600" dirty="0"/>
              <a:t>크기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두께</a:t>
            </a:r>
            <a:r>
              <a:rPr lang="en-US" altLang="ko-KR" sz="1600" dirty="0"/>
              <a:t>&gt; | &lt;</a:t>
            </a:r>
            <a:r>
              <a:rPr lang="ko-KR" altLang="en-US" sz="1600" dirty="0"/>
              <a:t>색상</a:t>
            </a:r>
            <a:r>
              <a:rPr lang="en-US" altLang="ko-KR" sz="1600" dirty="0" smtClean="0"/>
              <a:t>&gt;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0337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바깥 여백 </a:t>
            </a:r>
            <a:r>
              <a:rPr lang="en-US" altLang="ko-KR" sz="2800" dirty="0"/>
              <a:t>- margin </a:t>
            </a:r>
            <a:r>
              <a:rPr lang="ko-KR" altLang="en-US" sz="2800" dirty="0"/>
              <a:t>속성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0552" y="1233449"/>
            <a:ext cx="849694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</a:rPr>
              <a:t>margin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속성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2132856"/>
            <a:ext cx="2657095" cy="3888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992" y="2335751"/>
            <a:ext cx="3528366" cy="348264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875531" y="1727943"/>
            <a:ext cx="151216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C00000"/>
                </a:solidFill>
              </a:rPr>
              <a:t>m</a:t>
            </a:r>
            <a:r>
              <a:rPr lang="en-US" altLang="ko-KR" sz="1600" dirty="0" smtClean="0">
                <a:solidFill>
                  <a:srgbClr val="C00000"/>
                </a:solidFill>
              </a:rPr>
              <a:t>argin.html </a:t>
            </a:r>
            <a:r>
              <a:rPr lang="ko-KR" altLang="en-US" sz="1600" dirty="0" smtClean="0">
                <a:solidFill>
                  <a:srgbClr val="C00000"/>
                </a:solidFill>
              </a:rPr>
              <a:t> 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84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바깥 여백 </a:t>
            </a:r>
            <a:r>
              <a:rPr lang="en-US" altLang="ko-KR" sz="2800" dirty="0"/>
              <a:t>- margin </a:t>
            </a:r>
            <a:r>
              <a:rPr lang="ko-KR" altLang="en-US" sz="2800" dirty="0"/>
              <a:t>속성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4528" y="1322875"/>
            <a:ext cx="56166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margin </a:t>
            </a:r>
            <a:r>
              <a:rPr lang="ko-KR" altLang="en-US" b="1" dirty="0" smtClean="0">
                <a:solidFill>
                  <a:srgbClr val="C00000"/>
                </a:solidFill>
              </a:rPr>
              <a:t>속성 </a:t>
            </a:r>
            <a:r>
              <a:rPr lang="en-US" altLang="ko-KR" b="1" dirty="0" smtClean="0">
                <a:solidFill>
                  <a:srgbClr val="C00000"/>
                </a:solidFill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</a:rPr>
              <a:t>요소 주변 여백 설정하기</a:t>
            </a:r>
            <a:endParaRPr lang="en-US" altLang="ko-KR" b="1" dirty="0" smtClean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8290" y="1908121"/>
            <a:ext cx="8751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 </a:t>
            </a:r>
            <a:r>
              <a:rPr lang="ko-KR" altLang="en-US" sz="1600" dirty="0" smtClean="0"/>
              <a:t>   </a:t>
            </a:r>
            <a:r>
              <a:rPr lang="ko-KR" altLang="en-US" sz="1600" b="1" dirty="0" smtClean="0"/>
              <a:t>마진 중첩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위 마진과 아래 마진이 서로 </a:t>
            </a:r>
            <a:r>
              <a:rPr lang="ko-KR" altLang="en-US" sz="1600" dirty="0" err="1" smtClean="0"/>
              <a:t>만날때</a:t>
            </a:r>
            <a:r>
              <a:rPr lang="ko-KR" altLang="en-US" sz="1600" dirty="0" smtClean="0"/>
              <a:t> 큰 </a:t>
            </a:r>
            <a:r>
              <a:rPr lang="ko-KR" altLang="en-US" sz="1600" dirty="0" err="1" smtClean="0"/>
              <a:t>마진값으로</a:t>
            </a:r>
            <a:r>
              <a:rPr lang="ko-KR" altLang="en-US" sz="1600" dirty="0" smtClean="0"/>
              <a:t> 합쳐지는 것을 말하는데</a:t>
            </a:r>
            <a:r>
              <a:rPr lang="en-US" altLang="ko-KR" sz="1600" dirty="0" smtClean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           </a:t>
            </a:r>
            <a:r>
              <a:rPr lang="ko-KR" altLang="en-US" sz="1600" dirty="0" smtClean="0"/>
              <a:t>가로 마진은 중첩 안됨</a:t>
            </a:r>
            <a:endParaRPr lang="ko-KR" altLang="en-US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2739118"/>
            <a:ext cx="2016224" cy="3428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928" y="2852936"/>
            <a:ext cx="3456384" cy="36473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1" name="직선 연결선 10"/>
          <p:cNvCxnSpPr/>
          <p:nvPr/>
        </p:nvCxnSpPr>
        <p:spPr>
          <a:xfrm>
            <a:off x="1784648" y="3573016"/>
            <a:ext cx="0" cy="720080"/>
          </a:xfrm>
          <a:prstGeom prst="line">
            <a:avLst/>
          </a:prstGeom>
          <a:ln w="127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36576" y="3763779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30px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5160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7" y="197768"/>
            <a:ext cx="6412780" cy="85496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/>
              <a:t>바깥 여백 </a:t>
            </a:r>
            <a:r>
              <a:rPr lang="en-US" altLang="ko-KR" sz="2800" dirty="0"/>
              <a:t>- margin </a:t>
            </a:r>
            <a:r>
              <a:rPr lang="ko-KR" altLang="en-US" sz="2800" dirty="0"/>
              <a:t>속성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E3FE7-3AEA-4B05-AC5A-802D1816ACF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4528" y="1322875"/>
            <a:ext cx="56166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  </a:t>
            </a:r>
            <a:r>
              <a:rPr lang="en-US" altLang="ko-KR" b="1" dirty="0" smtClean="0">
                <a:solidFill>
                  <a:srgbClr val="C00000"/>
                </a:solidFill>
              </a:rPr>
              <a:t>margin </a:t>
            </a:r>
            <a:r>
              <a:rPr lang="ko-KR" altLang="en-US" b="1" dirty="0" smtClean="0">
                <a:solidFill>
                  <a:srgbClr val="C00000"/>
                </a:solidFill>
              </a:rPr>
              <a:t>속성 </a:t>
            </a:r>
            <a:r>
              <a:rPr lang="en-US" altLang="ko-KR" b="1" dirty="0" smtClean="0">
                <a:solidFill>
                  <a:srgbClr val="C00000"/>
                </a:solidFill>
              </a:rPr>
              <a:t>– </a:t>
            </a:r>
            <a:r>
              <a:rPr lang="ko-KR" altLang="en-US" b="1" dirty="0" smtClean="0">
                <a:solidFill>
                  <a:srgbClr val="C00000"/>
                </a:solidFill>
              </a:rPr>
              <a:t>요소 주변 여백 설정하기</a:t>
            </a:r>
            <a:endParaRPr lang="en-US" altLang="ko-KR" b="1" dirty="0" smtClean="0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132856"/>
            <a:ext cx="4800535" cy="92772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 rot="5400000">
            <a:off x="2449487" y="2645514"/>
            <a:ext cx="0" cy="720080"/>
          </a:xfrm>
          <a:prstGeom prst="line">
            <a:avLst/>
          </a:prstGeom>
          <a:ln w="127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20687" y="3094575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0px</a:t>
            </a:r>
            <a:endParaRPr lang="ko-KR" altLang="en-US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088" y="2276872"/>
            <a:ext cx="3624001" cy="34563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11" y="3401733"/>
            <a:ext cx="2933834" cy="219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3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6704</TotalTime>
  <Words>875</Words>
  <Application>Microsoft Office PowerPoint</Application>
  <PresentationFormat>A4 용지(210x297mm)</PresentationFormat>
  <Paragraphs>250</Paragraphs>
  <Slides>43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4" baseType="lpstr">
      <vt:lpstr>Office 테마</vt:lpstr>
      <vt:lpstr>5강. 박스 모델 &amp; 배치</vt:lpstr>
      <vt:lpstr>    목 차</vt:lpstr>
      <vt:lpstr>CSS 박스 모델</vt:lpstr>
      <vt:lpstr>박스 모델</vt:lpstr>
      <vt:lpstr>   박스모델로 배경 이미지 넣기</vt:lpstr>
      <vt:lpstr>바깥 여백 - margin 속성</vt:lpstr>
      <vt:lpstr>바깥 여백 - margin 속성</vt:lpstr>
      <vt:lpstr>바깥 여백 - margin 속성</vt:lpstr>
      <vt:lpstr>바깥 여백 - margin 속성</vt:lpstr>
      <vt:lpstr>바깥 여백 - margin 속성</vt:lpstr>
      <vt:lpstr>테두리 관련 속성들</vt:lpstr>
      <vt:lpstr>테두리 관련 속성들</vt:lpstr>
      <vt:lpstr>테두리 관련 속성들</vt:lpstr>
      <vt:lpstr>테두리 관련 속성들</vt:lpstr>
      <vt:lpstr>테두리 관련 속성들</vt:lpstr>
      <vt:lpstr>안쪽 여백 - padding 속성</vt:lpstr>
      <vt:lpstr>안쪽 여백 - padding 속성</vt:lpstr>
      <vt:lpstr>CSS 박스 모델</vt:lpstr>
      <vt:lpstr>display:inline-block</vt:lpstr>
      <vt:lpstr>실습 문제</vt:lpstr>
      <vt:lpstr>블록 레벨 요소와 인라인 레벨 요소</vt:lpstr>
      <vt:lpstr>블록 요소와 인라인 요소</vt:lpstr>
      <vt:lpstr>display 속성</vt:lpstr>
      <vt:lpstr>display 속성</vt:lpstr>
      <vt:lpstr>visibility 속성</vt:lpstr>
      <vt:lpstr>display 속성</vt:lpstr>
      <vt:lpstr>블록 레벨 요소</vt:lpstr>
      <vt:lpstr>블록 레벨 요소</vt:lpstr>
      <vt:lpstr>display:inline-block</vt:lpstr>
      <vt:lpstr>display:inline-block</vt:lpstr>
      <vt:lpstr>display:inline-block</vt:lpstr>
      <vt:lpstr>display:inline-block</vt:lpstr>
      <vt:lpstr>상품 소개 페이지</vt:lpstr>
      <vt:lpstr>상품 소개 페이지</vt:lpstr>
      <vt:lpstr>상품 소개 페이지</vt:lpstr>
      <vt:lpstr>상품 소개 페이지</vt:lpstr>
      <vt:lpstr>상품 소개 페이지</vt:lpstr>
      <vt:lpstr>상품 소개 페이지</vt:lpstr>
      <vt:lpstr>상품 소개 페이지</vt:lpstr>
      <vt:lpstr>상품 소개 페이지</vt:lpstr>
      <vt:lpstr>상품 소개 페이지</vt:lpstr>
      <vt:lpstr>수습 기자 모집</vt:lpstr>
      <vt:lpstr>수습 기자 모집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giyong kim</cp:lastModifiedBy>
  <cp:revision>495</cp:revision>
  <dcterms:created xsi:type="dcterms:W3CDTF">2019-03-04T02:36:55Z</dcterms:created>
  <dcterms:modified xsi:type="dcterms:W3CDTF">2022-05-09T19:52:29Z</dcterms:modified>
</cp:coreProperties>
</file>